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7"/>
  </p:notesMasterIdLst>
  <p:handoutMasterIdLst>
    <p:handoutMasterId r:id="rId38"/>
  </p:handoutMasterIdLst>
  <p:sldIdLst>
    <p:sldId id="256" r:id="rId6"/>
    <p:sldId id="257" r:id="rId7"/>
    <p:sldId id="258" r:id="rId8"/>
    <p:sldId id="259" r:id="rId9"/>
    <p:sldId id="260" r:id="rId10"/>
    <p:sldId id="261" r:id="rId11"/>
    <p:sldId id="262" r:id="rId12"/>
    <p:sldId id="263" r:id="rId13"/>
    <p:sldId id="287"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6" r:id="rId34"/>
    <p:sldId id="284" r:id="rId35"/>
    <p:sldId id="285" r:id="rId3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61965" autoAdjust="0"/>
  </p:normalViewPr>
  <p:slideViewPr>
    <p:cSldViewPr snapToGrid="0">
      <p:cViewPr varScale="1">
        <p:scale>
          <a:sx n="26" d="100"/>
          <a:sy n="26" d="100"/>
        </p:scale>
        <p:origin x="1276" y="4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2015-10-14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Arial" panose="020B0604020202020204" pitchFamily="34" charset="0"/>
                <a:cs typeface="+mn-cs"/>
                <a:sym typeface="Lucida Grande" charset="0"/>
              </a:rPr>
              <a:t>This</a:t>
            </a:r>
            <a:r>
              <a:rPr lang="en-US" sz="1200" baseline="0" dirty="0" smtClean="0">
                <a:latin typeface="Arial" panose="020B0604020202020204" pitchFamily="34" charset="0"/>
                <a:cs typeface="+mn-cs"/>
                <a:sym typeface="Lucida Grande" charset="0"/>
              </a:rPr>
              <a:t> example syntax could be translated to mean: </a:t>
            </a:r>
            <a:r>
              <a:rPr lang="en-US" dirty="0" smtClean="0"/>
              <a:t>Search the Chef Server for all node objects that have the role equal to 'web' and store the results into a local variable named '</a:t>
            </a:r>
            <a:r>
              <a:rPr lang="en-US" dirty="0" err="1" smtClean="0"/>
              <a:t>all_web_nodes</a:t>
            </a:r>
            <a:r>
              <a:rPr lang="en-US" dirty="0" smtClean="0"/>
              <a:t>'.</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dirty="0" smtClean="0"/>
              <a:t>Previously, we had been hard coding the hostname</a:t>
            </a:r>
            <a:r>
              <a:rPr lang="en-US" baseline="0" dirty="0" smtClean="0"/>
              <a:t> and ipaddress values </a:t>
            </a:r>
            <a:r>
              <a:rPr lang="en-US" dirty="0" smtClean="0"/>
              <a:t>in our wrapped haproxy recipe. We can request these values from the Chef Server through the `knife node show` command.</a:t>
            </a:r>
          </a:p>
          <a:p>
            <a:pPr marL="142866" lvl="1" indent="0">
              <a:buNone/>
            </a:pPr>
            <a:endParaRPr lang="en-US" dirty="0" smtClean="0"/>
          </a:p>
          <a:p>
            <a:pPr marL="142866" lvl="1" indent="0">
              <a:buNone/>
            </a:pPr>
            <a:r>
              <a:rPr lang="en-US" dirty="0" smtClean="0"/>
              <a:t>The hostname and ipaddress values are captured by Ohai and sent to the Chef Server. On the Chef Server we can query those values when we ask about specific attribute about the node.</a:t>
            </a:r>
          </a:p>
          <a:p>
            <a:pPr marL="142866" lvl="1" indent="0">
              <a:buNone/>
            </a:pPr>
            <a:endParaRPr lang="en-US" dirty="0" smtClean="0"/>
          </a:p>
          <a:p>
            <a:pPr marL="142866" lvl="1" indent="0">
              <a:buNone/>
            </a:pPr>
            <a:r>
              <a:rPr lang="en-US" dirty="0" smtClean="0"/>
              <a:t>We do that by providing the `-a` flag with the name of the attribute. Because the nodes that we manage are hosted in the cloud, these attributes are stored under a parent attribute named 'cloud'.</a:t>
            </a:r>
          </a:p>
          <a:p>
            <a:pPr marL="142866" lvl="1" indent="0">
              <a:buNone/>
            </a:pPr>
            <a:endParaRPr lang="en-US" dirty="0" smtClean="0"/>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wrapped</a:t>
            </a:r>
            <a:r>
              <a:rPr lang="en-US" baseline="0" dirty="0" smtClean="0"/>
              <a:t> </a:t>
            </a:r>
            <a:r>
              <a:rPr lang="en-US" dirty="0" smtClean="0"/>
              <a:t>proxy 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'myhaproxy' 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smtClean="0"/>
          </a:p>
          <a:p>
            <a:r>
              <a:rPr lang="en-US" dirty="0" smtClean="0"/>
              <a:t>All of those nodes are stored in a local variable named `</a:t>
            </a:r>
            <a:r>
              <a:rPr lang="en-US" dirty="0" err="1" smtClean="0"/>
              <a:t>all_web_nodes</a:t>
            </a:r>
            <a:r>
              <a:rPr lang="en-US" dirty="0" smtClean="0"/>
              <a:t>`. This is an array of node objects. It may contain zero or more nodes that match the search criteria.</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we cannot simply assign our array of web nodes into the </a:t>
            </a:r>
            <a:r>
              <a:rPr lang="en-US" baseline="0" dirty="0" err="1" smtClean="0"/>
              <a:t>haproxy's</a:t>
            </a:r>
            <a:r>
              <a:rPr lang="en-US" baseline="0" dirty="0" smtClean="0"/>
              <a:t> members attributes because it needs a hash that contains the keys 'hostname', '</a:t>
            </a:r>
            <a:r>
              <a:rPr lang="en-US" baseline="0" dirty="0" err="1" smtClean="0"/>
              <a:t>ipaddress</a:t>
            </a:r>
            <a:r>
              <a:rPr lang="en-US" baseline="0" dirty="0" smtClean="0"/>
              <a:t>', 'port', and '</a:t>
            </a:r>
            <a:r>
              <a:rPr lang="en-US" baseline="0" dirty="0" err="1" smtClean="0"/>
              <a:t>ssl_port</a:t>
            </a:r>
            <a:r>
              <a:rPr lang="en-US" baseline="0" dirty="0" smtClean="0"/>
              <a:t>'.</a:t>
            </a:r>
          </a:p>
          <a:p>
            <a:endParaRPr lang="en-US" baseline="0" dirty="0" smtClean="0"/>
          </a:p>
          <a:p>
            <a:r>
              <a:rPr lang="en-US" baseline="0" dirty="0" smtClean="0"/>
              <a:t>We will need to convert each of the web node objects into a structure that the haproxy member's attribute expects.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create an empty array and assign that empty array into a local variable named `members`. `members` is an array that we will populated with the hashes we will create</a:t>
            </a:r>
            <a:r>
              <a:rPr lang="en-US" baseline="0" dirty="0" smtClean="0"/>
              <a:t> later; until then we will write a TODO for us.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Then we will </a:t>
            </a:r>
            <a:r>
              <a:rPr lang="en-US" dirty="0" smtClean="0"/>
              <a:t>assign that array into the `</a:t>
            </a:r>
            <a:r>
              <a:rPr lang="en-US" dirty="0" err="1" smtClean="0"/>
              <a:t>node.default</a:t>
            </a:r>
            <a:r>
              <a:rPr lang="en-US" dirty="0" smtClean="0"/>
              <a:t>['haproxy']['members']`.</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Between the pipes we see a local variable that we are defining that exists only in the block `web_node`. This local variable, `web_node`, is a name we came up with to refer to each node in our array of `all_web_nodes`.</a:t>
            </a:r>
          </a:p>
          <a:p>
            <a:endParaRPr lang="en-US" dirty="0" smtClean="0"/>
          </a:p>
          <a:p>
            <a:r>
              <a:rPr lang="en-US" dirty="0" smtClean="0"/>
              <a:t>Each web node in the array is sent through</a:t>
            </a:r>
            <a:r>
              <a:rPr lang="en-US" baseline="0" dirty="0" smtClean="0"/>
              <a:t> t</a:t>
            </a:r>
            <a:r>
              <a:rPr lang="en-US" dirty="0" smtClean="0"/>
              <a:t>he block. When inside the block of code it is referred to as `web_node`.</a:t>
            </a:r>
          </a:p>
          <a:p>
            <a:endParaRPr lang="en-US" dirty="0" smtClean="0"/>
          </a:p>
          <a:p>
            <a:r>
              <a:rPr lang="en-US" dirty="0" smtClean="0"/>
              <a:t>Inside the block the first thing that is created is another local variable named `member` which is assigned a hash that contains the web_node's hostname and the web_node's ipaddress.</a:t>
            </a:r>
          </a:p>
          <a:p>
            <a:endParaRPr lang="en-US" dirty="0" smtClean="0"/>
          </a:p>
          <a:p>
            <a:r>
              <a:rPr lang="en-US" dirty="0" smtClean="0"/>
              <a:t>Then the local variable `member`, which contains that hash is pushed into the array of members. This adds the member to the end of the array.</a:t>
            </a:r>
          </a:p>
          <a:p>
            <a:endParaRPr lang="en-US" dirty="0" smtClean="0"/>
          </a:p>
          <a:p>
            <a:r>
              <a:rPr lang="en-US" dirty="0" smtClean="0"/>
              <a:t>When we are done looping through every web node the `members` array contains a list of all these hash objects.</a:t>
            </a: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describe the query syntax used in search, build a search into your recipe code, create a ruby array and ruby hash, and update the wrapped proxy cookbook to dynamically use nodes with the web role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complete recipe source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myhaproxy recipe is now dynamic. Every time a proxy server 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proxy server will dynamically grow to accommodate them, returning them as node objects, which are then converted to hashes, and then assigned as members.</a:t>
            </a:r>
          </a:p>
          <a:p>
            <a:endParaRPr lang="en-US" dirty="0" smtClean="0"/>
          </a:p>
          <a:p>
            <a:r>
              <a:rPr lang="en-US" dirty="0" smtClean="0"/>
              <a:t>As you remove nodes, your proxy server will 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proxy node</a:t>
            </a:r>
          </a:p>
          <a:p>
            <a:r>
              <a:rPr lang="en-US" dirty="0" smtClean="0"/>
              <a:t>* Verify that the proxy node still relays requests to both of our web servers</a:t>
            </a:r>
          </a:p>
          <a:p>
            <a:endParaRPr lang="en-US" dirty="0" smtClean="0"/>
          </a:p>
          <a:p>
            <a:endParaRPr lang="en-US" dirty="0" smtClean="0"/>
          </a:p>
          <a:p>
            <a:r>
              <a:rPr lang="en-US" dirty="0" smtClean="0"/>
              <a:t>Instructor</a:t>
            </a:r>
            <a:r>
              <a:rPr lang="en-US" baseline="0" dirty="0" smtClean="0"/>
              <a:t> Note: Allow 8 minutes to complete </a:t>
            </a:r>
            <a:r>
              <a:rPr lang="en-US" baseline="0" smtClean="0"/>
              <a:t>this exercise.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version 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a:t>
            </a:r>
            <a:r>
              <a:rPr lang="en-US" dirty="0" err="1" smtClean="0"/>
              <a:t>berkshelf</a:t>
            </a:r>
            <a:r>
              <a:rPr lang="en-US" dirty="0" smtClean="0"/>
              <a:t>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a:t>
            </a:r>
          </a:p>
          <a:p>
            <a:endParaRPr lang="en-US" dirty="0" smtClean="0"/>
          </a:p>
          <a:p>
            <a:r>
              <a:rPr lang="en-US" dirty="0" smtClean="0"/>
              <a:t>Instructor</a:t>
            </a:r>
            <a:r>
              <a:rPr lang="en-US" baseline="0" dirty="0" smtClean="0"/>
              <a:t> Note: During the course the learner may find they have a mistake with the cookbook and need to re-upload the cookbook. Berkshelf will 'freeze' the versions of the cookbooks that you upload. This is to prevent you from accidently overriding cookbooks that you may have already created. It is a best practice to not re-upload a cookbook again with new changes if they share the same version. During this course, however, it is important that the version numbers be aligned to make future sections work correctly so it OK to do in the training environment. To re-upload a cookbook with Berkshelf replacing the existing cookbook can be done with `berks upload --force`</a:t>
            </a:r>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ssh` and ask only the nodes with the role 'proxy' to run `sudo chef-client`. This is more efficient than targeted all of the nodes as we did before and more accurate than targeting the node2 "name:node2". </a:t>
            </a:r>
          </a:p>
          <a:p>
            <a:endParaRPr lang="en-US" dirty="0" smtClean="0"/>
          </a:p>
          <a:p>
            <a:r>
              <a:rPr lang="en-US" dirty="0" smtClean="0"/>
              <a:t>This ensures that all nodes that are also proxy servers to check in with the Chef Server. Similar to how we are targeting only the web server nodes in the recipe.</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proxy server. 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proxy members, we would need to bootstrap a new web server and then update our proxy cookbook's recipe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list of available members for our proxy.</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ssh` 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we need 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t>A search query is comprised of two parts: the key and the search pattern. A search query has the following syntax:</a:t>
            </a:r>
          </a:p>
          <a:p>
            <a:pPr marL="142866" lvl="1" indent="0">
              <a:buNone/>
            </a:pPr>
            <a:endParaRPr lang="en-US" sz="1200" dirty="0" smtClean="0"/>
          </a:p>
          <a:p>
            <a:pPr marL="142866" lvl="1" indent="0">
              <a:buNone/>
            </a:pPr>
            <a:r>
              <a:rPr lang="en-US" sz="1200" dirty="0" smtClean="0">
                <a:solidFill>
                  <a:schemeClr val="accent1"/>
                </a:solidFill>
              </a:rPr>
              <a:t>key</a:t>
            </a:r>
            <a:r>
              <a:rPr lang="en-US" sz="1200" dirty="0" smtClean="0"/>
              <a:t>:search_pattern</a:t>
            </a:r>
          </a:p>
          <a:p>
            <a:pPr marL="142866" lvl="1" indent="0">
              <a:buNone/>
            </a:pPr>
            <a:endParaRPr lang="en-US" sz="1200" dirty="0" smtClean="0"/>
          </a:p>
          <a:p>
            <a:pPr marL="142866" lvl="1" indent="0">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Lucida Grande" charset="0"/>
                <a:cs typeface="Lucida Grande" charset="0"/>
                <a:sym typeface="Lucida Grande" charset="0"/>
              </a:rPr>
              <a:t>Search</a:t>
            </a:r>
            <a:r>
              <a:rPr lang="en-US" sz="1200" baseline="0" dirty="0" smtClean="0">
                <a:latin typeface="Lucida Grande" charset="0"/>
                <a:cs typeface="Lucida Grande" charset="0"/>
                <a:sym typeface="Lucida Grande" charset="0"/>
              </a:rPr>
              <a:t> within a recipe is done through a `search` method that is available within the recipe. </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`search` method accepts two arguments. The first argument is a string or variable that contains the index or item to search on the Chef Server. These are: nodes; roles; and environments. The second argument is a string or variable that contains the search criteria to scope the results. This is using the notation "</a:t>
            </a:r>
            <a:r>
              <a:rPr lang="en-US" sz="1200" baseline="0" dirty="0" err="1" smtClean="0">
                <a:latin typeface="Lucida Grande" charset="0"/>
                <a:cs typeface="Lucida Grande" charset="0"/>
                <a:sym typeface="Lucida Grande" charset="0"/>
              </a:rPr>
              <a:t>key:value</a:t>
            </a:r>
            <a:r>
              <a:rPr lang="en-US" sz="1200" baseline="0" dirty="0" smtClean="0">
                <a:latin typeface="Lucida Grande" charset="0"/>
                <a:cs typeface="Lucida Grande" charset="0"/>
                <a:sym typeface="Lucida Grande" charset="0"/>
              </a:rPr>
              <a:t>".</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result of the search method is stored in a local variable that is named '</a:t>
            </a:r>
            <a:r>
              <a:rPr lang="en-US" sz="1200" baseline="0" dirty="0" err="1" smtClean="0">
                <a:latin typeface="Lucida Grande" charset="0"/>
                <a:cs typeface="Lucida Grande" charset="0"/>
                <a:sym typeface="Lucida Grande" charset="0"/>
              </a:rPr>
              <a:t>all_web_nodes</a:t>
            </a:r>
            <a:r>
              <a:rPr lang="en-US" sz="1200" baseline="0" dirty="0" smtClean="0">
                <a:latin typeface="Lucida Grande" charset="0"/>
                <a:cs typeface="Lucida Grande" charset="0"/>
                <a:sym typeface="Lucida Grande" charset="0"/>
              </a:rPr>
              <a:t>'. Variables within Ruby are created immediately when you assign them.</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7241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744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14828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26143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5849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2.xml"/><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docs.chef.io/chef_search.html#search-indexes"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046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62473"/>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search("node","</a:t>
            </a:r>
            <a:r>
              <a:rPr lang="en-US" sz="4300" dirty="0" err="1">
                <a:latin typeface="Courier New" panose="02070309020205020404" pitchFamily="49" charset="0"/>
                <a:cs typeface="Courier New" panose="02070309020205020404" pitchFamily="49" charset="0"/>
              </a:rPr>
              <a:t>role:web</a:t>
            </a:r>
            <a:r>
              <a:rPr lang="en-US" sz="4300" dirty="0">
                <a:latin typeface="Courier New" panose="02070309020205020404" pitchFamily="49" charset="0"/>
                <a:cs typeface="Courier New" panose="02070309020205020404" pitchFamily="49" charset="0"/>
              </a:rPr>
              <a:t>")</a:t>
            </a:r>
          </a:p>
          <a:p>
            <a:endParaRPr lang="en-US" sz="4800" dirty="0"/>
          </a:p>
        </p:txBody>
      </p:sp>
      <p:sp>
        <p:nvSpPr>
          <p:cNvPr id="5" name="Content Placeholder 4"/>
          <p:cNvSpPr>
            <a:spLocks noGrp="1"/>
          </p:cNvSpPr>
          <p:nvPr>
            <p:ph sz="quarter" idx="12"/>
          </p:nvPr>
        </p:nvSpPr>
        <p:spPr>
          <a:xfrm>
            <a:off x="609913" y="4066668"/>
            <a:ext cx="14934888" cy="3061897"/>
          </a:xfrm>
        </p:spPr>
        <p:txBody>
          <a:bodyPr/>
          <a:lstStyle/>
          <a:p>
            <a:r>
              <a:rPr lang="en-US" dirty="0" smtClean="0"/>
              <a:t>Search the Chef Server for all node objects that have the role equal to 'web' and store the results into a local variable named ''</a:t>
            </a:r>
            <a:r>
              <a:rPr lang="en-US" dirty="0" err="1" smtClean="0"/>
              <a:t>all_web_nodes</a:t>
            </a:r>
            <a:r>
              <a:rPr lang="en-US" dirty="0" smtClean="0"/>
              <a:t>'.</a:t>
            </a:r>
            <a:endParaRPr lang="en-US"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2996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Hard Coding Example</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dirty="0">
                <a:latin typeface="Courier New" panose="02070309020205020404" pitchFamily="49" charset="0"/>
                <a:cs typeface="Courier New" panose="02070309020205020404" pitchFamily="49" charset="0"/>
              </a:rPr>
              <a:t>node.default['haproxy']['members'] = [{</a:t>
            </a:r>
          </a:p>
          <a:p>
            <a:r>
              <a:rPr lang="en-US" dirty="0">
                <a:latin typeface="Courier New" panose="02070309020205020404" pitchFamily="49" charset="0"/>
                <a:cs typeface="Courier New" panose="02070309020205020404" pitchFamily="49" charset="0"/>
              </a:rPr>
              <a:t>    "hostname" =&gt; "</a:t>
            </a:r>
            <a:r>
              <a:rPr lang="en-US" dirty="0" smtClean="0">
                <a:latin typeface="Courier New" panose="02070309020205020404" pitchFamily="49" charset="0"/>
                <a:cs typeface="Courier New" panose="02070309020205020404" pitchFamily="49" charset="0"/>
              </a:rPr>
              <a:t>ec2-204-236-155-223.us-west-1.compute.amazonaws.com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"ipaddress" =&gt; "</a:t>
            </a:r>
            <a:r>
              <a:rPr lang="en-US" dirty="0" smtClean="0">
                <a:latin typeface="Courier New" panose="02070309020205020404" pitchFamily="49" charset="0"/>
                <a:cs typeface="Courier New" panose="02070309020205020404" pitchFamily="49" charset="0"/>
              </a:rPr>
              <a:t>ec2-204-236-155-223.us-west-1.compute.amazonaws.com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"port" =&gt; 80,</a:t>
            </a:r>
          </a:p>
          <a:p>
            <a:r>
              <a:rPr lang="en-US" dirty="0">
                <a:latin typeface="Courier New" panose="02070309020205020404" pitchFamily="49" charset="0"/>
                <a:cs typeface="Courier New" panose="02070309020205020404" pitchFamily="49" charset="0"/>
              </a:rPr>
              <a:t>    "ssl_port" =&gt;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"hostname" =&gt; "</a:t>
            </a:r>
            <a:r>
              <a:rPr lang="en-US" dirty="0" smtClean="0">
                <a:latin typeface="Courier New" panose="02070309020205020404" pitchFamily="49" charset="0"/>
                <a:cs typeface="Courier New" panose="02070309020205020404" pitchFamily="49" charset="0"/>
              </a:rPr>
              <a:t>ec2-54-176-64-173.us-west-1.compute.amazonaws.com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"ipaddress" =&gt; "</a:t>
            </a:r>
            <a:r>
              <a:rPr lang="en-US" dirty="0" smtClean="0">
                <a:latin typeface="Courier New" panose="02070309020205020404" pitchFamily="49" charset="0"/>
                <a:cs typeface="Courier New" panose="02070309020205020404" pitchFamily="49" charset="0"/>
              </a:rPr>
              <a:t>ec2-54-176-64-173.us-west-1.compute.amazonaws.com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"port" =&gt; 80,</a:t>
            </a:r>
          </a:p>
          <a:p>
            <a:r>
              <a:rPr lang="en-US" dirty="0">
                <a:latin typeface="Courier New" panose="02070309020205020404" pitchFamily="49" charset="0"/>
                <a:cs typeface="Courier New" panose="02070309020205020404" pitchFamily="49" charset="0"/>
              </a:rPr>
              <a:t>    "ssl_port" =&gt;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347274" y="2474505"/>
            <a:ext cx="9739429" cy="81239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319320" y="4740696"/>
            <a:ext cx="9470822" cy="86927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97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Dynamic Web Proxy</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wrapped proxy cookbook to dynamically use nodes with the web role</a:t>
            </a:r>
            <a:endParaRPr lang="en-US" dirty="0"/>
          </a:p>
        </p:txBody>
      </p:sp>
      <p:sp>
        <p:nvSpPr>
          <p:cNvPr id="4" name="Content Placeholder 3"/>
          <p:cNvSpPr>
            <a:spLocks noGrp="1"/>
          </p:cNvSpPr>
          <p:nvPr>
            <p:ph sz="quarter" idx="11"/>
          </p:nvPr>
        </p:nvSpPr>
        <p:spPr/>
        <p:txBody>
          <a:bodyPr>
            <a:normAutofit/>
          </a:bodyPr>
          <a:lstStyle/>
          <a:p>
            <a:r>
              <a:rPr lang="en-US" dirty="0" smtClean="0"/>
              <a:t>Every time we create a web node we need to update our 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9688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ip-10-198-51-26.us-west-1.compute.internal</a:t>
            </a:r>
          </a:p>
          <a:p>
            <a:r>
              <a:rPr lang="en-US" dirty="0">
                <a:latin typeface="Courier New" panose="02070309020205020404" pitchFamily="49" charset="0"/>
                <a:cs typeface="Courier New" panose="02070309020205020404" pitchFamily="49" charset="0"/>
              </a:rPr>
              <a:t>    local_ipv4:      10.198.51.26</a:t>
            </a:r>
          </a:p>
          <a:p>
            <a:r>
              <a:rPr lang="en-US" dirty="0">
                <a:latin typeface="Courier New" panose="02070309020205020404" pitchFamily="49" charset="0"/>
                <a:cs typeface="Courier New" panose="02070309020205020404" pitchFamily="49" charset="0"/>
              </a:rPr>
              <a:t>    private_ips:     10.198.51.26</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ec2-204-236-155-223.us-west-1.compute.amazonaws.com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204.236.155.223</a:t>
            </a:r>
          </a:p>
          <a:p>
            <a:r>
              <a:rPr lang="en-US" dirty="0">
                <a:latin typeface="Courier New" panose="02070309020205020404" pitchFamily="49" charset="0"/>
                <a:cs typeface="Courier New" panose="02070309020205020404" pitchFamily="49" charset="0"/>
              </a:rPr>
              <a:t>    public_ipv4:     204.236.155.223</a:t>
            </a:r>
          </a:p>
        </p:txBody>
      </p:sp>
      <p:sp>
        <p:nvSpPr>
          <p:cNvPr id="3" name="Title 2"/>
          <p:cNvSpPr>
            <a:spLocks noGrp="1"/>
          </p:cNvSpPr>
          <p:nvPr>
            <p:ph type="title"/>
          </p:nvPr>
        </p:nvSpPr>
        <p:spPr/>
        <p:txBody>
          <a:bodyPr/>
          <a:lstStyle/>
          <a:p>
            <a:r>
              <a:rPr lang="en-US" dirty="0" smtClean="0"/>
              <a:t>GE: Showing node1 Cloud Attributes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9223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ip-10-197-105-148.us-west-1.compute.internal</a:t>
            </a:r>
          </a:p>
          <a:p>
            <a:r>
              <a:rPr lang="en-US" dirty="0">
                <a:latin typeface="Courier New" panose="02070309020205020404" pitchFamily="49" charset="0"/>
                <a:cs typeface="Courier New" panose="02070309020205020404" pitchFamily="49" charset="0"/>
              </a:rPr>
              <a:t>    local_ipv4:      10.197.105.148</a:t>
            </a:r>
          </a:p>
          <a:p>
            <a:r>
              <a:rPr lang="en-US" dirty="0">
                <a:latin typeface="Courier New" panose="02070309020205020404" pitchFamily="49" charset="0"/>
                <a:cs typeface="Courier New" panose="02070309020205020404" pitchFamily="49" charset="0"/>
              </a:rPr>
              <a:t>    private_ips:     10.197.105.148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ec2-54-176-64-173.us-west-1.compute.amazonaws.com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54.176.64.173</a:t>
            </a:r>
          </a:p>
          <a:p>
            <a:r>
              <a:rPr lang="en-US" dirty="0">
                <a:latin typeface="Courier New" panose="02070309020205020404" pitchFamily="49" charset="0"/>
                <a:cs typeface="Courier New" panose="02070309020205020404" pitchFamily="49" charset="0"/>
              </a:rPr>
              <a:t>    public_ipv4:     54.176.64.173</a:t>
            </a:r>
          </a:p>
        </p:txBody>
      </p:sp>
      <p:sp>
        <p:nvSpPr>
          <p:cNvPr id="3" name="Title 2"/>
          <p:cNvSpPr>
            <a:spLocks noGrp="1"/>
          </p:cNvSpPr>
          <p:nvPr>
            <p:ph type="title"/>
          </p:nvPr>
        </p:nvSpPr>
        <p:spPr/>
        <p:txBody>
          <a:bodyPr/>
          <a:lstStyle/>
          <a:p>
            <a:r>
              <a:rPr lang="en-US" dirty="0"/>
              <a:t>GE: 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89951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GE: </a:t>
            </a:r>
            <a:r>
              <a:rPr lang="en-US" dirty="0" smtClean="0"/>
              <a:t>Remove the Hard-coded Members</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dirty="0">
                <a:latin typeface="Courier New" panose="02070309020205020404" pitchFamily="49" charset="0"/>
                <a:cs typeface="Courier New" panose="02070309020205020404" pitchFamily="49" charset="0"/>
              </a:rPr>
              <a:t>node.default['haproxy']['members'] = [{</a:t>
            </a:r>
          </a:p>
          <a:p>
            <a:r>
              <a:rPr lang="en-US" dirty="0">
                <a:latin typeface="Courier New" panose="02070309020205020404" pitchFamily="49" charset="0"/>
                <a:cs typeface="Courier New" panose="02070309020205020404" pitchFamily="49" charset="0"/>
              </a:rPr>
              <a:t>    "hostname" =&gt; "</a:t>
            </a:r>
            <a:r>
              <a:rPr lang="en-US" dirty="0" smtClean="0">
                <a:latin typeface="Courier New" panose="02070309020205020404" pitchFamily="49" charset="0"/>
                <a:cs typeface="Courier New" panose="02070309020205020404" pitchFamily="49" charset="0"/>
              </a:rPr>
              <a:t>ec2-204-236-155-223.us-west-1.compute.amazonaws.com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"ipaddress" =&gt; "</a:t>
            </a:r>
            <a:r>
              <a:rPr lang="en-US" dirty="0" smtClean="0">
                <a:latin typeface="Courier New" panose="02070309020205020404" pitchFamily="49" charset="0"/>
                <a:cs typeface="Courier New" panose="02070309020205020404" pitchFamily="49" charset="0"/>
              </a:rPr>
              <a:t>ec2-204-236-155-223.us-west-1.compute.amazonaws.com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"port" =&gt; 80,</a:t>
            </a:r>
          </a:p>
          <a:p>
            <a:r>
              <a:rPr lang="en-US" dirty="0">
                <a:latin typeface="Courier New" panose="02070309020205020404" pitchFamily="49" charset="0"/>
                <a:cs typeface="Courier New" panose="02070309020205020404" pitchFamily="49" charset="0"/>
              </a:rPr>
              <a:t>    "ssl_port" =&gt;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"hostname" =&gt; "</a:t>
            </a:r>
            <a:r>
              <a:rPr lang="en-US" dirty="0" smtClean="0">
                <a:latin typeface="Courier New" panose="02070309020205020404" pitchFamily="49" charset="0"/>
                <a:cs typeface="Courier New" panose="02070309020205020404" pitchFamily="49" charset="0"/>
              </a:rPr>
              <a:t>ec2-54-176-64-173.us-west-1.compute.amazonaws.com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"ipaddress" =&gt; "</a:t>
            </a:r>
            <a:r>
              <a:rPr lang="en-US" dirty="0" smtClean="0">
                <a:latin typeface="Courier New" panose="02070309020205020404" pitchFamily="49" charset="0"/>
                <a:cs typeface="Courier New" panose="02070309020205020404" pitchFamily="49" charset="0"/>
              </a:rPr>
              <a:t>ec2-54-176-64-173.us-west-1.compute.amazonaws.com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"port" =&gt; 80,</a:t>
            </a:r>
          </a:p>
          <a:p>
            <a:r>
              <a:rPr lang="en-US" dirty="0">
                <a:latin typeface="Courier New" panose="02070309020205020404" pitchFamily="49" charset="0"/>
                <a:cs typeface="Courier New" panose="02070309020205020404" pitchFamily="49" charset="0"/>
              </a:rPr>
              <a:t>    "ssl_port" =&gt;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2"/>
          </p:nvPr>
        </p:nvSpPr>
        <p:spPr>
          <a:xfrm>
            <a:off x="1124446" y="2121124"/>
            <a:ext cx="14404273" cy="4922227"/>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4923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dirty="0">
                <a:latin typeface="Courier New" panose="02070309020205020404" pitchFamily="49" charset="0"/>
                <a:cs typeface="Courier New" panose="02070309020205020404" pitchFamily="49" charset="0"/>
              </a:rPr>
              <a:t>all_web_nodes = search("node","role:web")</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82811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7533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Creating an Array to Store the Converted </a:t>
            </a:r>
            <a:r>
              <a:rPr lang="en-US" sz="4800" dirty="0"/>
              <a:t>M</a:t>
            </a:r>
            <a:r>
              <a:rPr lang="en-US" sz="4800" dirty="0" smtClean="0"/>
              <a:t>embers</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lnSpcReduction="10000"/>
          </a:bodyPr>
          <a:lstStyle/>
          <a:p>
            <a:r>
              <a:rPr lang="en-US" dirty="0">
                <a:latin typeface="Courier New" panose="02070309020205020404" pitchFamily="49" charset="0"/>
                <a:cs typeface="Courier New" panose="02070309020205020404" pitchFamily="49" charset="0"/>
              </a:rPr>
              <a:t>all_web_nodes = search("node","role:web")</a:t>
            </a:r>
          </a:p>
          <a:p>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#TODO: Convert each web node into an array of hashes</a:t>
            </a:r>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']['members'] = members</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include_recipe</a:t>
            </a:r>
            <a:r>
              <a:rPr lang="en-US" dirty="0" smtClean="0">
                <a:latin typeface="Courier New" panose="02070309020205020404" pitchFamily="49" charset="0"/>
                <a:cs typeface="Courier New" panose="02070309020205020404" pitchFamily="49" charset="0"/>
              </a:rPr>
              <a:t> "haproxy::default"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507932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1996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Populating the Members with Each </a:t>
            </a:r>
            <a:r>
              <a:rPr lang="en-US" sz="4800" dirty="0"/>
              <a:t>N</a:t>
            </a:r>
            <a:r>
              <a:rPr lang="en-US" sz="4800" dirty="0" smtClean="0"/>
              <a:t>ew </a:t>
            </a:r>
            <a:r>
              <a:rPr lang="en-US" sz="4800" dirty="0"/>
              <a:t>M</a:t>
            </a:r>
            <a:r>
              <a:rPr lang="en-US" sz="4800" dirty="0" smtClean="0"/>
              <a:t>ember</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fontScale="70000" lnSpcReduction="20000"/>
          </a:bodyPr>
          <a:lstStyle/>
          <a:p>
            <a:r>
              <a:rPr lang="en-US" dirty="0" err="1">
                <a:latin typeface="Courier New" panose="02070309020205020404" pitchFamily="49" charset="0"/>
                <a:cs typeface="Courier New" panose="02070309020205020404" pitchFamily="49" charset="0"/>
              </a:rPr>
              <a:t>all_web_nodes</a:t>
            </a:r>
            <a:r>
              <a:rPr lang="en-US" dirty="0">
                <a:latin typeface="Courier New" panose="02070309020205020404" pitchFamily="49" charset="0"/>
                <a:cs typeface="Courier New" panose="02070309020205020404" pitchFamily="49" charset="0"/>
              </a:rPr>
              <a:t> = search("node","</a:t>
            </a:r>
            <a:r>
              <a:rPr lang="en-US" dirty="0" err="1">
                <a:latin typeface="Courier New" panose="02070309020205020404" pitchFamily="49" charset="0"/>
                <a:cs typeface="Courier New" panose="02070309020205020404" pitchFamily="49" charset="0"/>
              </a:rPr>
              <a:t>role:web</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member = {}</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TODO: </a:t>
            </a:r>
            <a:r>
              <a:rPr lang="en-US" dirty="0" smtClean="0">
                <a:latin typeface="Courier New" panose="02070309020205020404" pitchFamily="49" charset="0"/>
                <a:cs typeface="Courier New" panose="02070309020205020404" pitchFamily="49" charset="0"/>
              </a:rPr>
              <a:t>add populate the hash with hostname, </a:t>
            </a:r>
            <a:r>
              <a:rPr lang="en-US" dirty="0" err="1" smtClean="0">
                <a:latin typeface="Courier New" panose="02070309020205020404" pitchFamily="49" charset="0"/>
                <a:cs typeface="Courier New" panose="02070309020205020404" pitchFamily="49" charset="0"/>
              </a:rPr>
              <a:t>ipaddress</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TODO: add the hash to the new array of members</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a:latin typeface="Courier New" panose="02070309020205020404" pitchFamily="49" charset="0"/>
                <a:cs typeface="Courier New" panose="02070309020205020404" pitchFamily="49" charset="0"/>
              </a:rPr>
              <a:t>(member)</a:t>
            </a:r>
          </a:p>
          <a:p>
            <a:r>
              <a:rPr lang="en-US" dirty="0" smtClean="0">
                <a:latin typeface="Courier New" panose="02070309020205020404" pitchFamily="49" charset="0"/>
                <a:cs typeface="Courier New" panose="02070309020205020404" pitchFamily="49" charset="0"/>
              </a:rPr>
              <a:t>end</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"haproxy::default"</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
        <p:nvSpPr>
          <p:cNvPr id="9" name="Text Placeholder 6"/>
          <p:cNvSpPr>
            <a:spLocks noGrp="1"/>
          </p:cNvSpPr>
          <p:nvPr>
            <p:ph type="body" sz="quarter" idx="13"/>
          </p:nvPr>
        </p:nvSpPr>
        <p:spPr>
          <a:xfrm>
            <a:off x="1135042" y="3655009"/>
            <a:ext cx="14404273" cy="2618126"/>
          </a:xfrm>
        </p:spPr>
        <p:txBody>
          <a:bodyPr/>
          <a:lstStyle/>
          <a:p>
            <a:endParaRPr lang="en-US" dirty="0"/>
          </a:p>
        </p:txBody>
      </p:sp>
    </p:spTree>
    <p:extLst>
      <p:ext uri="{BB962C8B-B14F-4D97-AF65-F5344CB8AC3E}">
        <p14:creationId xmlns:p14="http://schemas.microsoft.com/office/powerpoint/2010/main" val="331014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Populating the Hash with Node </a:t>
            </a:r>
            <a:r>
              <a:rPr lang="en-US" dirty="0"/>
              <a:t>D</a:t>
            </a:r>
            <a:r>
              <a:rPr lang="en-US" dirty="0" smtClean="0"/>
              <a:t>etails</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92500"/>
          </a:bodyPr>
          <a:lstStyle/>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member = { </a:t>
            </a:r>
          </a:p>
          <a:p>
            <a:r>
              <a:rPr lang="en-US" dirty="0">
                <a:latin typeface="Courier New" panose="02070309020205020404" pitchFamily="49" charset="0"/>
                <a:cs typeface="Courier New" panose="02070309020205020404" pitchFamily="49" charset="0"/>
              </a:rPr>
              <a:t>    "hostname" =&gt;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["cloud"]["</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ipaddress</a:t>
            </a:r>
            <a:r>
              <a:rPr lang="en-US" dirty="0">
                <a:latin typeface="Courier New" panose="02070309020205020404" pitchFamily="49" charset="0"/>
                <a:cs typeface="Courier New" panose="02070309020205020404" pitchFamily="49" charset="0"/>
              </a:rPr>
              <a:t>" =&gt;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["cloud"]["public_ipv4"],</a:t>
            </a:r>
          </a:p>
          <a:p>
            <a:r>
              <a:rPr lang="en-US" dirty="0">
                <a:latin typeface="Courier New" panose="02070309020205020404" pitchFamily="49" charset="0"/>
                <a:cs typeface="Courier New" panose="02070309020205020404" pitchFamily="49" charset="0"/>
              </a:rPr>
              <a:t>    "port" =&gt; 80,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ssl_port</a:t>
            </a:r>
            <a:r>
              <a:rPr lang="en-US" dirty="0">
                <a:latin typeface="Courier New" panose="02070309020205020404" pitchFamily="49" charset="0"/>
                <a:cs typeface="Courier New" panose="02070309020205020404" pitchFamily="49" charset="0"/>
              </a:rPr>
              <a:t>" =&gt;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smtClean="0">
                <a:latin typeface="Courier New" panose="02070309020205020404" pitchFamily="49" charset="0"/>
                <a:cs typeface="Courier New" panose="02070309020205020404" pitchFamily="49" charset="0"/>
              </a:rPr>
              <a:t>(member)</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93722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smtClean="0"/>
              <a:t>Create a Ruby Array and Ruby Hash</a:t>
            </a:r>
          </a:p>
          <a:p>
            <a:pPr marL="918610" lvl="1" indent="-609585">
              <a:buFont typeface="Wingdings" panose="05000000000000000000" pitchFamily="2" charset="2"/>
              <a:buChar char="Ø"/>
            </a:pPr>
            <a:r>
              <a:rPr lang="en-US" dirty="0"/>
              <a:t>Update the wrapped proxy cookbook to 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3672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Final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a:latin typeface="Courier New" panose="02070309020205020404" pitchFamily="49" charset="0"/>
                <a:cs typeface="Courier New" panose="02070309020205020404" pitchFamily="49" charset="0"/>
              </a:rPr>
              <a:t>all_web_nodes = search("node","role:web")</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all_web_nodes.each do |web_node|</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 = { </a:t>
            </a:r>
          </a:p>
          <a:p>
            <a:r>
              <a:rPr lang="en-US" dirty="0">
                <a:latin typeface="Courier New" panose="02070309020205020404" pitchFamily="49" charset="0"/>
                <a:cs typeface="Courier New" panose="02070309020205020404" pitchFamily="49" charset="0"/>
              </a:rPr>
              <a:t>    "hostname" =&gt; web_node["cloud"]["public_hostname"],</a:t>
            </a:r>
          </a:p>
          <a:p>
            <a:r>
              <a:rPr lang="en-US" dirty="0">
                <a:latin typeface="Courier New" panose="02070309020205020404" pitchFamily="49" charset="0"/>
                <a:cs typeface="Courier New" panose="02070309020205020404" pitchFamily="49" charset="0"/>
              </a:rPr>
              <a:t>    "ipaddress" =&gt; web_node["cloud"]["public_ipv4"],</a:t>
            </a:r>
          </a:p>
          <a:p>
            <a:r>
              <a:rPr lang="en-US" dirty="0">
                <a:latin typeface="Courier New" panose="02070309020205020404" pitchFamily="49" charset="0"/>
                <a:cs typeface="Courier New" panose="02070309020205020404" pitchFamily="49" charset="0"/>
              </a:rPr>
              <a:t>    "port" =&gt; 80,</a:t>
            </a:r>
          </a:p>
          <a:p>
            <a:r>
              <a:rPr lang="en-US" dirty="0">
                <a:latin typeface="Courier New" panose="02070309020205020404" pitchFamily="49" charset="0"/>
                <a:cs typeface="Courier New" panose="02070309020205020404" pitchFamily="49" charset="0"/>
              </a:rPr>
              <a:t>    "ssl_port" =&gt;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members.push(member)</a:t>
            </a:r>
          </a:p>
          <a:p>
            <a:r>
              <a:rPr lang="en-US" dirty="0">
                <a:latin typeface="Courier New" panose="02070309020205020404" pitchFamily="49" charset="0"/>
                <a:cs typeface="Courier New" panose="02070309020205020404" pitchFamily="49" charset="0"/>
              </a:rPr>
              <a:t>end</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node.default['haproxy']['members'] = members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95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Proxy</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Update the wrapped proxy cookbook to dynamically use nodes with the web role</a:t>
            </a:r>
            <a:endParaRPr lang="en-US" dirty="0"/>
          </a:p>
        </p:txBody>
      </p:sp>
      <p:sp>
        <p:nvSpPr>
          <p:cNvPr id="4" name="Content Placeholder 3"/>
          <p:cNvSpPr>
            <a:spLocks noGrp="1"/>
          </p:cNvSpPr>
          <p:nvPr>
            <p:ph sz="quarter" idx="11"/>
          </p:nvPr>
        </p:nvSpPr>
        <p:spPr/>
        <p:txBody>
          <a:bodyPr>
            <a:normAutofit/>
          </a:bodyPr>
          <a:lstStyle/>
          <a:p>
            <a:r>
              <a:rPr lang="en-US" dirty="0" smtClean="0"/>
              <a:t>Every time we create a web node we need to update our 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12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proxy cookbook</a:t>
            </a:r>
          </a:p>
          <a:p>
            <a:pPr marL="609585" indent="-609585">
              <a:lnSpc>
                <a:spcPct val="120000"/>
              </a:lnSpc>
              <a:buFont typeface="Wingdings" charset="2"/>
              <a:buChar char="q"/>
            </a:pPr>
            <a:r>
              <a:rPr lang="en-US" dirty="0" smtClean="0"/>
              <a:t>Upload the proxy cookbook</a:t>
            </a:r>
          </a:p>
          <a:p>
            <a:pPr marL="609585" indent="-609585">
              <a:lnSpc>
                <a:spcPct val="120000"/>
              </a:lnSpc>
              <a:buFont typeface="Wingdings" charset="2"/>
              <a:buChar char="q"/>
            </a:pPr>
            <a:r>
              <a:rPr lang="en-US" dirty="0" smtClean="0"/>
              <a:t>Run chef-client on the proxy node</a:t>
            </a:r>
          </a:p>
          <a:p>
            <a:pPr marL="609585" indent="-609585">
              <a:lnSpc>
                <a:spcPct val="120000"/>
              </a:lnSpc>
              <a:buFont typeface="Wingdings" charset="2"/>
              <a:buChar char="q"/>
            </a:pPr>
            <a:r>
              <a:rPr lang="en-US" dirty="0" smtClean="0"/>
              <a:t>Verify that the proxy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1489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a:latin typeface="Courier New" panose="02070309020205020404" pitchFamily="49" charset="0"/>
                <a:cs typeface="Courier New" panose="02070309020205020404" pitchFamily="49" charset="0"/>
              </a:rPr>
              <a:t>version          </a:t>
            </a:r>
            <a:r>
              <a:rPr lang="en-US" dirty="0" smtClean="0">
                <a:latin typeface="Courier New" panose="02070309020205020404" pitchFamily="49" charset="0"/>
                <a:cs typeface="Courier New" panose="02070309020205020404" pitchFamily="49" charset="0"/>
              </a:rPr>
              <a:t>'1.0.0</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0769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'myhaproxy'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myhaproxy (1.0.0) from source at .</a:t>
            </a: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a:latin typeface="Courier New" panose="02070309020205020404" pitchFamily="49" charset="0"/>
                <a:cs typeface="Courier New" panose="02070309020205020404" pitchFamily="49" charset="0"/>
              </a:rPr>
              <a:t>$ cd ~/chef-repo/cookbooks/myhaproxy</a:t>
            </a:r>
          </a:p>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059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sz="22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200" dirty="0">
                <a:latin typeface="Courier New" panose="02070309020205020404" pitchFamily="49" charset="0"/>
                <a:cs typeface="Courier New" panose="02070309020205020404" pitchFamily="49" charset="0"/>
              </a:rPr>
              <a:t>Uploaded cpu (0.2.0) to: 'https://api.opscode.com:443/organizations/steveessentials2'</a:t>
            </a:r>
          </a:p>
          <a:p>
            <a:r>
              <a:rPr lang="en-US" sz="2200" dirty="0">
                <a:latin typeface="Courier New" panose="02070309020205020404" pitchFamily="49" charset="0"/>
                <a:cs typeface="Courier New" panose="02070309020205020404" pitchFamily="49" charset="0"/>
              </a:rPr>
              <a:t>Uploaded haproxy (1.6.6) to: 'https://api.opscode.com:443/organizations/steveessentials2'</a:t>
            </a:r>
          </a:p>
          <a:p>
            <a:r>
              <a:rPr lang="en-US" sz="2200" dirty="0">
                <a:latin typeface="Courier New" panose="02070309020205020404" pitchFamily="49" charset="0"/>
                <a:cs typeface="Courier New" panose="02070309020205020404" pitchFamily="49" charset="0"/>
              </a:rPr>
              <a:t>Uploaded myhaproxy (1.0.0) to: 'https://api.opscode.com:443/organizations/steveessentials2'</a:t>
            </a:r>
          </a:p>
          <a:p>
            <a:r>
              <a:rPr lang="en-US" sz="2200" dirty="0">
                <a:latin typeface="Courier New" panose="02070309020205020404" pitchFamily="49" charset="0"/>
                <a:cs typeface="Courier New" panose="02070309020205020404" pitchFamily="49" charset="0"/>
              </a:rPr>
              <a:t>PS C:\Users\sdelfante\chef-repo\cookbooks\myhaproxy&gt;</a:t>
            </a: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1934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57995"/>
          </a:xfrm>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["myhaproxy"]</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build-essential</a:t>
            </a:r>
          </a:p>
          <a:p>
            <a:r>
              <a:rPr lang="en-US" dirty="0">
                <a:latin typeface="Courier New" panose="02070309020205020404" pitchFamily="49" charset="0"/>
                <a:cs typeface="Courier New" panose="02070309020205020404" pitchFamily="49" charset="0"/>
              </a:rPr>
              <a:t>ec2-54-210-192-12.compute-1.amazonaws.com   - cpu</a:t>
            </a:r>
          </a:p>
          <a:p>
            <a:r>
              <a:rPr lang="en-US" dirty="0">
                <a:latin typeface="Courier New" panose="02070309020205020404" pitchFamily="49" charset="0"/>
                <a:cs typeface="Courier New" panose="02070309020205020404" pitchFamily="49" charset="0"/>
              </a:rPr>
              <a:t>ec2-54-210-192-12.compute-1.amazonaws.com   - haproxy</a:t>
            </a:r>
          </a:p>
          <a:p>
            <a:r>
              <a:rPr lang="en-US" dirty="0">
                <a:latin typeface="Courier New" panose="02070309020205020404" pitchFamily="49" charset="0"/>
                <a:cs typeface="Courier New" panose="02070309020205020404" pitchFamily="49" charset="0"/>
              </a:rPr>
              <a:t>ec2-54-210-192-12.compute-1.amazonaws.com   - myhaproxy</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9 resources</a:t>
            </a:r>
          </a:p>
          <a:p>
            <a:r>
              <a:rPr lang="en-US" dirty="0">
                <a:latin typeface="Courier New" panose="02070309020205020404" pitchFamily="49" charset="0"/>
                <a:cs typeface="Courier New" panose="02070309020205020404" pitchFamily="49" charset="0"/>
              </a:rPr>
              <a:t>ec2-54-210-192-12.compute-1.amazonaws.com Recipe: haproxy::install_package</a:t>
            </a:r>
          </a:p>
          <a:p>
            <a:r>
              <a:rPr lang="en-US" dirty="0">
                <a:latin typeface="Courier New" panose="02070309020205020404" pitchFamily="49" charset="0"/>
                <a:cs typeface="Courier New" panose="02070309020205020404" pitchFamily="49" charset="0"/>
              </a:rPr>
              <a:t>ec2-54-210-192-12.compute-1.amazonaws.com   * yum_package[haproxy] action install (up to date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Run the 'knife ssh' Command</a:t>
            </a:r>
            <a:endParaRPr lang="en-US" dirty="0"/>
          </a:p>
        </p:txBody>
      </p:sp>
      <p:sp>
        <p:nvSpPr>
          <p:cNvPr id="4" name="Text Placeholder 3"/>
          <p:cNvSpPr>
            <a:spLocks noGrp="1"/>
          </p:cNvSpPr>
          <p:nvPr>
            <p:ph type="body" sz="quarter" idx="11"/>
          </p:nvPr>
        </p:nvSpPr>
        <p:spPr/>
        <p:txBody>
          <a:bodyPr/>
          <a:lstStyle/>
          <a:p>
            <a:r>
              <a:rPr lang="en-US" sz="3200" dirty="0">
                <a:latin typeface="Courier New" panose="02070309020205020404" pitchFamily="49" charset="0"/>
                <a:cs typeface="Courier New" panose="02070309020205020404" pitchFamily="49" charset="0"/>
              </a:rPr>
              <a:t>$ knife ssh </a:t>
            </a:r>
            <a:r>
              <a:rPr lang="en-US" sz="3200" dirty="0" smtClean="0">
                <a:latin typeface="Courier New" panose="02070309020205020404" pitchFamily="49" charset="0"/>
                <a:cs typeface="Courier New" panose="02070309020205020404" pitchFamily="49" charset="0"/>
              </a:rPr>
              <a:t>"role:proxy" </a:t>
            </a:r>
            <a:r>
              <a:rPr lang="en-US" sz="3200" dirty="0">
                <a:latin typeface="Courier New" panose="02070309020205020404" pitchFamily="49" charset="0"/>
                <a:cs typeface="Courier New" panose="02070309020205020404" pitchFamily="49" charset="0"/>
              </a:rPr>
              <a:t>-x </a:t>
            </a:r>
            <a:r>
              <a:rPr lang="en-US" sz="3200" dirty="0" smtClean="0">
                <a:latin typeface="Courier New" panose="02070309020205020404" pitchFamily="49" charset="0"/>
                <a:cs typeface="Courier New" panose="02070309020205020404" pitchFamily="49" charset="0"/>
              </a:rPr>
              <a:t>USER -</a:t>
            </a:r>
            <a:r>
              <a:rPr lang="en-US" sz="3200" dirty="0">
                <a:latin typeface="Courier New" panose="02070309020205020404" pitchFamily="49" charset="0"/>
                <a:cs typeface="Courier New" panose="02070309020205020404" pitchFamily="49" charset="0"/>
              </a:rPr>
              <a:t>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sudo chef-client"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242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24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943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happens when new web nodes are added to the organization? Removed?</a:t>
            </a:r>
          </a:p>
          <a:p>
            <a:endParaRPr lang="en-US" dirty="0"/>
          </a:p>
          <a:p>
            <a:r>
              <a:rPr lang="en-US" dirty="0" smtClean="0"/>
              <a:t>What happens if you were to terminate a web node instance without removing it from the Chef Server?</a:t>
            </a:r>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892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proxy server.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56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3289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82876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proxy members,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our proxy cookbook's </a:t>
            </a:r>
            <a:r>
              <a:rPr lang="en-US" sz="4000" dirty="0" smtClean="0">
                <a:solidFill>
                  <a:schemeClr val="tx1"/>
                </a:solidFill>
                <a:latin typeface="Arial" panose="020B0604020202020204" pitchFamily="34" charset="0"/>
                <a:cs typeface="Arial" panose="020B0604020202020204" pitchFamily="34" charset="0"/>
              </a:rPr>
              <a:t>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078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286695" y="7120369"/>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sp>
        <p:nvSpPr>
          <p:cNvPr id="36" name="Text Placeholder 4"/>
          <p:cNvSpPr txBox="1">
            <a:spLocks/>
          </p:cNvSpPr>
          <p:nvPr/>
        </p:nvSpPr>
        <p:spPr bwMode="white">
          <a:xfrm>
            <a:off x="8307421" y="7120369"/>
            <a:ext cx="8353793"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a:t>
            </a:r>
            <a:r>
              <a:rPr lang="en-US" sz="2800" dirty="0" smtClean="0">
                <a:solidFill>
                  <a:schemeClr val="tx1"/>
                </a:solidFill>
                <a:latin typeface="Arial" panose="020B0604020202020204" pitchFamily="34" charset="0"/>
                <a:cs typeface="Arial" panose="020B0604020202020204" pitchFamily="34" charset="0"/>
                <a:hlinkClick r:id="rId5"/>
              </a:rPr>
              <a:t>docs.chef.io/chef_search.html#search-indexes</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1344063685"/>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6" name="Picture 5"/>
          <p:cNvPicPr>
            <a:picLocks noChangeAspect="1"/>
          </p:cNvPicPr>
          <p:nvPr/>
        </p:nvPicPr>
        <p:blipFill>
          <a:blip r:embed="rId6"/>
          <a:stretch>
            <a:fillRect/>
          </a:stretch>
        </p:blipFill>
        <p:spPr>
          <a:xfrm>
            <a:off x="11077971" y="2562319"/>
            <a:ext cx="4965908" cy="3512780"/>
          </a:xfrm>
          <a:prstGeom prst="rect">
            <a:avLst/>
          </a:prstGeom>
        </p:spPr>
      </p:pic>
    </p:spTree>
    <p:extLst>
      <p:ext uri="{BB962C8B-B14F-4D97-AF65-F5344CB8AC3E}">
        <p14:creationId xmlns:p14="http://schemas.microsoft.com/office/powerpoint/2010/main" val="31065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11" name="Picture 10"/>
          <p:cNvPicPr>
            <a:picLocks noChangeAspect="1"/>
          </p:cNvPicPr>
          <p:nvPr/>
        </p:nvPicPr>
        <p:blipFill>
          <a:blip r:embed="rId4"/>
          <a:stretch>
            <a:fillRect/>
          </a:stretch>
        </p:blipFill>
        <p:spPr>
          <a:xfrm>
            <a:off x="11077971" y="2562319"/>
            <a:ext cx="4965908" cy="3512780"/>
          </a:xfrm>
          <a:prstGeom prst="rect">
            <a:avLst/>
          </a:prstGeom>
        </p:spPr>
      </p:pic>
    </p:spTree>
    <p:extLst>
      <p:ext uri="{BB962C8B-B14F-4D97-AF65-F5344CB8AC3E}">
        <p14:creationId xmlns:p14="http://schemas.microsoft.com/office/powerpoint/2010/main" val="40933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26621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202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10629"/>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search("node","</a:t>
            </a:r>
            <a:r>
              <a:rPr lang="en-US" sz="4300" dirty="0" err="1">
                <a:latin typeface="Courier New" panose="02070309020205020404" pitchFamily="49" charset="0"/>
                <a:cs typeface="Courier New" panose="02070309020205020404" pitchFamily="49" charset="0"/>
              </a:rPr>
              <a:t>role:web</a:t>
            </a:r>
            <a:r>
              <a:rPr lang="en-US" sz="4300" dirty="0">
                <a:latin typeface="Courier New" panose="02070309020205020404" pitchFamily="49" charset="0"/>
                <a:cs typeface="Courier New" panose="02070309020205020404" pitchFamily="49" charset="0"/>
              </a:rPr>
              <a:t>")</a:t>
            </a:r>
          </a:p>
          <a:p>
            <a:endParaRPr lang="en-US" sz="4800"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16" name="Straight Arrow Connector 15"/>
          <p:cNvCxnSpPr/>
          <p:nvPr/>
        </p:nvCxnSpPr>
        <p:spPr>
          <a:xfrm flipV="1">
            <a:off x="1986706" y="2148397"/>
            <a:ext cx="8849" cy="122146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5377365" y="2148397"/>
            <a:ext cx="0" cy="218058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H="1" flipV="1">
            <a:off x="6790075" y="2148397"/>
            <a:ext cx="25916" cy="33957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flipV="1">
            <a:off x="11886473" y="2148397"/>
            <a:ext cx="651005" cy="148068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9003753" y="2148397"/>
            <a:ext cx="702837" cy="24138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bwMode="white">
          <a:xfrm>
            <a:off x="492410" y="3318021"/>
            <a:ext cx="4302106" cy="914400"/>
          </a:xfrm>
          <a:prstGeom prst="rect">
            <a:avLst/>
          </a:prstGeom>
        </p:spPr>
        <p:txBody>
          <a:bodyPr vert="horz" wrap="none" lIns="91440" tIns="91440" rIns="91440" bIns="91440" rtlCol="0">
            <a:normAutofit/>
          </a:bodyPr>
          <a:lstStyle/>
          <a:p>
            <a:r>
              <a:rPr lang="en-US" b="1" dirty="0" smtClean="0"/>
              <a:t>creates and names a variable</a:t>
            </a:r>
          </a:p>
        </p:txBody>
      </p:sp>
      <p:sp>
        <p:nvSpPr>
          <p:cNvPr id="31" name="TextBox 30"/>
          <p:cNvSpPr txBox="1"/>
          <p:nvPr/>
        </p:nvSpPr>
        <p:spPr bwMode="white">
          <a:xfrm>
            <a:off x="1966541" y="4274004"/>
            <a:ext cx="4302106" cy="1610299"/>
          </a:xfrm>
          <a:prstGeom prst="rect">
            <a:avLst/>
          </a:prstGeom>
        </p:spPr>
        <p:txBody>
          <a:bodyPr vert="horz" wrap="none" lIns="91440" tIns="91440" rIns="91440" bIns="91440" rtlCol="0">
            <a:normAutofit/>
          </a:bodyPr>
          <a:lstStyle/>
          <a:p>
            <a:r>
              <a:rPr lang="en-US" b="1" dirty="0" smtClean="0"/>
              <a:t>assigns the value of the </a:t>
            </a:r>
          </a:p>
          <a:p>
            <a:r>
              <a:rPr lang="en-US" b="1" dirty="0" smtClean="0"/>
              <a:t>operation on the right </a:t>
            </a:r>
          </a:p>
          <a:p>
            <a:r>
              <a:rPr lang="en-US" b="1" dirty="0" smtClean="0"/>
              <a:t>into the variable on the left</a:t>
            </a:r>
          </a:p>
        </p:txBody>
      </p:sp>
      <p:sp>
        <p:nvSpPr>
          <p:cNvPr id="43" name="TextBox 42"/>
          <p:cNvSpPr txBox="1"/>
          <p:nvPr/>
        </p:nvSpPr>
        <p:spPr bwMode="white">
          <a:xfrm>
            <a:off x="4791418" y="5621950"/>
            <a:ext cx="4302106" cy="914400"/>
          </a:xfrm>
          <a:prstGeom prst="rect">
            <a:avLst/>
          </a:prstGeom>
        </p:spPr>
        <p:txBody>
          <a:bodyPr vert="horz" wrap="none" lIns="91440" tIns="91440" rIns="91440" bIns="91440" rtlCol="0">
            <a:normAutofit/>
          </a:bodyPr>
          <a:lstStyle/>
          <a:p>
            <a:r>
              <a:rPr lang="en-US" b="1" dirty="0" smtClean="0"/>
              <a:t>invokes the search method</a:t>
            </a:r>
          </a:p>
        </p:txBody>
      </p:sp>
      <p:sp>
        <p:nvSpPr>
          <p:cNvPr id="46" name="TextBox 45"/>
          <p:cNvSpPr txBox="1"/>
          <p:nvPr/>
        </p:nvSpPr>
        <p:spPr bwMode="white">
          <a:xfrm>
            <a:off x="7587281" y="4530092"/>
            <a:ext cx="4302106" cy="914400"/>
          </a:xfrm>
          <a:prstGeom prst="rect">
            <a:avLst/>
          </a:prstGeom>
        </p:spPr>
        <p:txBody>
          <a:bodyPr vert="horz" wrap="none" lIns="91440" tIns="91440" rIns="91440" bIns="91440" rtlCol="0">
            <a:normAutofit/>
          </a:bodyPr>
          <a:lstStyle/>
          <a:p>
            <a:r>
              <a:rPr lang="en-US" b="1" dirty="0" smtClean="0"/>
              <a:t>the index or items to search</a:t>
            </a:r>
          </a:p>
        </p:txBody>
      </p:sp>
      <p:sp>
        <p:nvSpPr>
          <p:cNvPr id="48" name="TextBox 47"/>
          <p:cNvSpPr txBox="1"/>
          <p:nvPr/>
        </p:nvSpPr>
        <p:spPr bwMode="white">
          <a:xfrm>
            <a:off x="11238382" y="3723378"/>
            <a:ext cx="4302106" cy="914400"/>
          </a:xfrm>
          <a:prstGeom prst="rect">
            <a:avLst/>
          </a:prstGeom>
        </p:spPr>
        <p:txBody>
          <a:bodyPr vert="horz" wrap="none" lIns="91440" tIns="91440" rIns="91440" bIns="91440" rtlCol="0">
            <a:normAutofit/>
          </a:bodyPr>
          <a:lstStyle/>
          <a:p>
            <a:r>
              <a:rPr lang="en-US" b="1" dirty="0" smtClean="0"/>
              <a:t>the search criteria - </a:t>
            </a:r>
            <a:r>
              <a:rPr lang="en-US" b="1" dirty="0" err="1" smtClean="0"/>
              <a:t>key:value</a:t>
            </a:r>
            <a:endParaRPr lang="en-US" b="1" dirty="0" smtClean="0"/>
          </a:p>
        </p:txBody>
      </p:sp>
    </p:spTree>
    <p:extLst>
      <p:ext uri="{BB962C8B-B14F-4D97-AF65-F5344CB8AC3E}">
        <p14:creationId xmlns:p14="http://schemas.microsoft.com/office/powerpoint/2010/main" val="1995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17177</TotalTime>
  <Words>3403</Words>
  <Application>Microsoft Office PowerPoint</Application>
  <PresentationFormat>Custom</PresentationFormat>
  <Paragraphs>433</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Courier New</vt:lpstr>
      <vt:lpstr>Inconsolata</vt:lpstr>
      <vt:lpstr>Lucida Grande</vt:lpstr>
      <vt:lpstr>Wingdings</vt:lpstr>
      <vt:lpstr>ChefDk3.2Template</vt:lpstr>
      <vt:lpstr>Search</vt:lpstr>
      <vt:lpstr>Objectives</vt:lpstr>
      <vt:lpstr>Search</vt:lpstr>
      <vt:lpstr>Search</vt:lpstr>
      <vt:lpstr>The Chef Server and Search</vt:lpstr>
      <vt:lpstr>The Chef Server and Search</vt:lpstr>
      <vt:lpstr>Search Criteria</vt:lpstr>
      <vt:lpstr>Search Syntax</vt:lpstr>
      <vt:lpstr>Search Syntax within a Recipe</vt:lpstr>
      <vt:lpstr>Search Syntax within a Recipe</vt:lpstr>
      <vt:lpstr>Hard Coding Example</vt:lpstr>
      <vt:lpstr>GE: Dynamic Web Proxy</vt:lpstr>
      <vt:lpstr>GE: Showing node1 Cloud Attributes</vt:lpstr>
      <vt:lpstr>GE: Showing node3 Cloud Attributes</vt:lpstr>
      <vt:lpstr>GE: Remove the Hard-coded Members</vt:lpstr>
      <vt:lpstr>GE: Use Search to Identify the Members</vt:lpstr>
      <vt:lpstr>Creating an Array to Store the Converted Members</vt:lpstr>
      <vt:lpstr>Populating the Members with Each New Member</vt:lpstr>
      <vt:lpstr>Populating the Hash with Node Details</vt:lpstr>
      <vt:lpstr>The Final Recipe</vt:lpstr>
      <vt:lpstr>Dynamic Web Proxy</vt:lpstr>
      <vt:lpstr>Lab: Upload the Cookbook</vt:lpstr>
      <vt:lpstr>Lab: Update the Version Number </vt:lpstr>
      <vt:lpstr>Lab: CD and Install Dependencies</vt:lpstr>
      <vt:lpstr>Lab: Upload the Cookbook </vt:lpstr>
      <vt:lpstr>Lab: Run the 'knife ssh' Command</vt:lpstr>
      <vt:lpstr>PowerPoint Presentation</vt:lpstr>
      <vt:lpstr>PowerPoint Presentation</vt:lpstr>
      <vt:lpstr>Discussion</vt:lpstr>
      <vt:lpstr>Q&amp;A</vt:lpstr>
      <vt:lpstr>PowerPoint Presentation</vt:lpstr>
    </vt:vector>
  </TitlesOfParts>
  <Manager>&lt;Content Manager Name Here&gt;</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2053</cp:revision>
  <cp:lastPrinted>2015-02-07T23:49:10Z</cp:lastPrinted>
  <dcterms:created xsi:type="dcterms:W3CDTF">2012-09-13T17:36:07Z</dcterms:created>
  <dcterms:modified xsi:type="dcterms:W3CDTF">2015-10-14T13:52:57Z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